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4" r:id="rId2"/>
    <p:sldId id="258" r:id="rId3"/>
    <p:sldId id="293" r:id="rId4"/>
    <p:sldId id="287" r:id="rId5"/>
    <p:sldId id="279" r:id="rId6"/>
    <p:sldId id="286" r:id="rId7"/>
    <p:sldId id="282" r:id="rId8"/>
    <p:sldId id="285" r:id="rId9"/>
    <p:sldId id="283" r:id="rId10"/>
    <p:sldId id="284" r:id="rId11"/>
    <p:sldId id="262" r:id="rId12"/>
    <p:sldId id="264" r:id="rId13"/>
    <p:sldId id="259" r:id="rId14"/>
  </p:sldIdLst>
  <p:sldSz cx="9144000" cy="594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7" autoAdjust="0"/>
    <p:restoredTop sz="94685"/>
  </p:normalViewPr>
  <p:slideViewPr>
    <p:cSldViewPr snapToGrid="0" snapToObjects="1">
      <p:cViewPr varScale="1">
        <p:scale>
          <a:sx n="103" d="100"/>
          <a:sy n="103" d="100"/>
        </p:scale>
        <p:origin x="1368" y="176"/>
      </p:cViewPr>
      <p:guideLst>
        <p:guide orient="horz" pos="18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mita\Desktop\Fat%20Tree%20Data\Comparative%20data.xlsx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mita\Desktop\Fat%20Tree%20Data\Comparative%20data.xlsx" TargetMode="External"/><Relationship Id="rId4" Type="http://schemas.openxmlformats.org/officeDocument/2006/relationships/chartUserShapes" Target="../drawings/drawing2.xml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b="1" dirty="0"/>
              <a:t>Delay Bandwidth </a:t>
            </a:r>
            <a:r>
              <a:rPr lang="en-US" b="1" dirty="0" smtClean="0"/>
              <a:t>Analysis Between</a:t>
            </a:r>
            <a:r>
              <a:rPr lang="en-US" b="1" baseline="0" dirty="0" smtClean="0"/>
              <a:t> Layered and Non-Layered</a:t>
            </a:r>
            <a:r>
              <a:rPr lang="en-US" b="1" dirty="0" smtClean="0"/>
              <a:t> </a:t>
            </a:r>
            <a:r>
              <a:rPr lang="en-US" b="1" dirty="0"/>
              <a:t>35 Host Fat Tree Architecture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7179984"/>
        <c:axId val="-17175568"/>
      </c:lineChart>
      <c:catAx>
        <c:axId val="-17179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35 Host Fat Tree Architectures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17175568"/>
        <c:crosses val="autoZero"/>
        <c:auto val="1"/>
        <c:lblAlgn val="ctr"/>
        <c:lblOffset val="100"/>
        <c:noMultiLvlLbl val="0"/>
      </c:catAx>
      <c:valAx>
        <c:axId val="-17175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Average Bandwidth (Gbps) and Average Delay (msec)</a:t>
                </a:r>
              </a:p>
            </c:rich>
          </c:tx>
          <c:layout>
            <c:manualLayout>
              <c:xMode val="edge"/>
              <c:yMode val="edge"/>
              <c:x val="0.0194444444444444"/>
              <c:y val="0.1350925925925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17179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9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13912948381452"/>
          <c:y val="0.191148758887665"/>
          <c:w val="0.851386482939633"/>
          <c:h val="0.631528837445719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38256"/>
        <c:axId val="-16734864"/>
      </c:lineChart>
      <c:catAx>
        <c:axId val="-167382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Topologies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16734864"/>
        <c:crosses val="autoZero"/>
        <c:auto val="1"/>
        <c:lblAlgn val="ctr"/>
        <c:lblOffset val="100"/>
        <c:noMultiLvlLbl val="0"/>
      </c:catAx>
      <c:valAx>
        <c:axId val="-16734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Average Bandwidth (Gbps)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1673825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F7A772-F51C-46DF-9490-CD01096620EC}" type="doc">
      <dgm:prSet loTypeId="urn:microsoft.com/office/officeart/2005/8/layout/v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5D9463-80D4-4582-9A6A-EB8503DCF343}">
      <dgm:prSet phldrT="[Text]" custT="1"/>
      <dgm:spPr/>
      <dgm:t>
        <a:bodyPr/>
        <a:lstStyle/>
        <a:p>
          <a:r>
            <a: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Need for Data Center Network</a:t>
          </a:r>
          <a:endParaRPr lang="en-US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CFD4E0-1834-446D-8E36-CB07947FFEDF}" type="parTrans" cxnId="{3DCC8C02-E587-408C-9E63-4FDB001D2217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50FFC1-B18D-41EE-8C3E-4B27007D0B8E}" type="sibTrans" cxnId="{3DCC8C02-E587-408C-9E63-4FDB001D2217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0B1092-0A38-4AD7-9BD8-6876CC052AAA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Increased need for data availability and better performance 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273AF2-1706-4BB2-8634-C8171E88499E}" type="parTrans" cxnId="{C8AD12ED-C0AD-47B5-A334-0D3D74F3EA51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D09161D-BFE9-48F4-83AC-16A501152258}" type="sibTrans" cxnId="{C8AD12ED-C0AD-47B5-A334-0D3D74F3EA51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EA851E6-FFD4-4407-96D8-B61896DFE1A6}">
      <dgm:prSet phldrT="[Text]"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To Enable large storage domain and faster network switching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28B721-DF95-46B2-A71D-FCBB4E86353B}" type="parTrans" cxnId="{13871E6C-E058-49AE-8374-36B6A777FFE2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1326C5A-F432-48C4-B01F-5F1CC09AFF91}" type="sibTrans" cxnId="{13871E6C-E058-49AE-8374-36B6A777FFE2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490991-8AF7-4AB5-8AAC-5165F9CDC60E}">
      <dgm:prSet custT="1"/>
      <dgm:spPr/>
      <dgm:t>
        <a:bodyPr/>
        <a:lstStyle/>
        <a:p>
          <a:r>
            <a: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What is a Data Center Network</a:t>
          </a:r>
          <a:endParaRPr lang="en-US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CC54E05-94A8-4D5A-AE49-1FEB76BD7CB3}" type="parTrans" cxnId="{7C6B1C2F-3573-485F-8F28-0E0D1AFAB589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971437-1FAE-4F5A-B022-D9E519D31A81}" type="sibTrans" cxnId="{7C6B1C2F-3573-485F-8F28-0E0D1AFAB589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826AC4-C200-4E00-A0F4-1694C32726A7}">
      <dgm:prSet custT="1"/>
      <dgm:spPr/>
      <dgm:t>
        <a:bodyPr/>
        <a:lstStyle/>
        <a:p>
          <a:r>
            <a: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Need for a Scalable network</a:t>
          </a:r>
          <a:endParaRPr lang="en-US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A7DF547-5D41-4393-8D7A-47C58AC93AC2}" type="parTrans" cxnId="{B7FF45DC-AD73-4304-AB72-4ED30B77C1D2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1F1446-68AF-4CCB-99BE-1151BC2912F2}" type="sibTrans" cxnId="{B7FF45DC-AD73-4304-AB72-4ED30B77C1D2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06E4E80-860D-4E2F-98BF-BA9D3D060545}">
      <dgm:prSet custT="1"/>
      <dgm:spPr/>
      <dgm:t>
        <a:bodyPr/>
        <a:lstStyle/>
        <a:p>
          <a:r>
            <a: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Need for a Software defined Control</a:t>
          </a:r>
          <a:endParaRPr lang="en-US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D3359C-EB5A-4792-B4CC-75ADB8F69C59}" type="parTrans" cxnId="{AF4EB05C-DD5A-465B-9A4E-E0E5012526FB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6A7A7B8-3872-43BF-90F6-23C475614B50}" type="sibTrans" cxnId="{AF4EB05C-DD5A-465B-9A4E-E0E5012526FB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EE2B82-8F7E-41D5-848D-F586360EA87E}">
      <dgm:prSet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 collection of storage and network devices connected over a communication channel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A78988-6C29-4E0E-AA46-50D321374858}" type="parTrans" cxnId="{1AB9DCCB-6041-4892-8C06-513738BEBF9D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3D9422-E209-4BFB-871D-B77B405D1B0F}" type="sibTrans" cxnId="{1AB9DCCB-6041-4892-8C06-513738BEBF9D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2AFBFA-CDF7-4857-8C0E-043FA5C257AC}">
      <dgm:prSet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 Network which provides a virtualized environment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401ADE-22CB-4A40-8753-B20FD25E2056}" type="parTrans" cxnId="{D25FA9A5-5F97-42FB-8E1F-FDC058DDF924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37E8642-A224-4BDC-A4BD-0EE4DED8811D}" type="sibTrans" cxnId="{D25FA9A5-5F97-42FB-8E1F-FDC058DDF924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00A78A3-36B0-4D79-8B95-66956E230968}">
      <dgm:prSet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Maximizing flexibility, increasing design life cycle 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A62E45-8F37-4EDD-92FB-EBF5729E3C5E}" type="parTrans" cxnId="{F728C4F7-22EF-48F6-9001-059743FF564C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75BAB3-2013-4FE7-A782-3CF973CCCC76}" type="sibTrans" cxnId="{F728C4F7-22EF-48F6-9001-059743FF564C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D9C211-649B-4F3B-9168-379818621B03}">
      <dgm:prSet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Decreasing cost of the network and latency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EAA0598-69F2-4026-AABE-A3A202E199A5}" type="parTrans" cxnId="{9456F64B-8D49-4E3D-B05B-B57BD9443BB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F3E9C6-E39C-4C67-AD28-31BDED66E9B8}" type="sibTrans" cxnId="{9456F64B-8D49-4E3D-B05B-B57BD9443BB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9D4E921-B27A-451A-9192-ABE81826E787}">
      <dgm:prSet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For Dynamic Scheduling of Flows and selecting flows based on bandwidth utilization of core links.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BD5B0F-18AD-4CC4-8BA8-888301C19C95}" type="parTrans" cxnId="{94F8764C-D29E-47E5-8B0F-E3B74A3030E5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CC5540-B676-40C1-8AD6-7F4C5326A580}" type="sibTrans" cxnId="{94F8764C-D29E-47E5-8B0F-E3B74A3030E5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794EA9-E7FC-450A-9770-CBB3C6F3E57C}">
      <dgm:prSet custT="1"/>
      <dgm:spPr/>
      <dgm:t>
        <a:bodyPr/>
        <a:lstStyle/>
        <a:p>
          <a:r>
            <a: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Software Defined Networking</a:t>
          </a:r>
          <a:endParaRPr lang="en-US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4EAE0F-BD89-4213-B347-75908A4B587C}" type="parTrans" cxnId="{B4769582-17B2-4B77-94FA-5F1435F4D2F3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817A5B4-A7D0-411E-B39B-BEC427AECED0}" type="sibTrans" cxnId="{B4769582-17B2-4B77-94FA-5F1435F4D2F3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581166-5E68-4B50-840B-F54CB6FC9A53}">
      <dgm:prSet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Decoupled control logic from data plane which shifts the control on network to a centralized controller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70D525-D4F9-4097-B26E-465AF5FD9D6A}" type="parTrans" cxnId="{FF417567-49E0-4833-BA4A-9E96C8EB332C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0CAB015-86DF-4EAB-964F-C38042F7371D}" type="sibTrans" cxnId="{FF417567-49E0-4833-BA4A-9E96C8EB332C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526247-C27B-482B-A602-E3CA910026F5}">
      <dgm:prSet custT="1"/>
      <dgm:spPr/>
      <dgm:t>
        <a:bodyPr/>
        <a:lstStyle/>
        <a:p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Decreases the physical management costs and improves operational flexibility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340125A-EAC0-47B1-9D34-FDD6448C26E2}" type="parTrans" cxnId="{892DC510-F761-4B24-8001-1F7BEE00376A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DF5259-2F31-4171-BB7D-213F5F25A0EF}" type="sibTrans" cxnId="{892DC510-F761-4B24-8001-1F7BEE00376A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D13D17-EB0F-4A0C-816B-DB896FF754CD}" type="pres">
      <dgm:prSet presAssocID="{EBF7A772-F51C-46DF-9490-CD01096620EC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0D3CEA1-C178-4AFD-937E-7F216FC36BC6}" type="pres">
      <dgm:prSet presAssocID="{1D5D9463-80D4-4582-9A6A-EB8503DCF343}" presName="linNode" presStyleCnt="0"/>
      <dgm:spPr/>
    </dgm:pt>
    <dgm:pt modelId="{C8775811-E177-4089-8D68-EEB05DBC6A25}" type="pres">
      <dgm:prSet presAssocID="{1D5D9463-80D4-4582-9A6A-EB8503DCF343}" presName="parentShp" presStyleLbl="node1" presStyleIdx="0" presStyleCnt="5" custLinFactNeighborY="-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89402-848E-4F08-86A8-D1C8FE7DBB06}" type="pres">
      <dgm:prSet presAssocID="{1D5D9463-80D4-4582-9A6A-EB8503DCF343}" presName="childShp" presStyleLbl="b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E8A52C-503B-484A-A7D1-EE22E56C14CA}" type="pres">
      <dgm:prSet presAssocID="{C450FFC1-B18D-41EE-8C3E-4B27007D0B8E}" presName="spacing" presStyleCnt="0"/>
      <dgm:spPr/>
    </dgm:pt>
    <dgm:pt modelId="{AF526594-A414-465B-B6C0-D743AD8E4197}" type="pres">
      <dgm:prSet presAssocID="{C7490991-8AF7-4AB5-8AAC-5165F9CDC60E}" presName="linNode" presStyleCnt="0"/>
      <dgm:spPr/>
    </dgm:pt>
    <dgm:pt modelId="{08161B26-EF74-4D67-A37A-4196BF6F7628}" type="pres">
      <dgm:prSet presAssocID="{C7490991-8AF7-4AB5-8AAC-5165F9CDC60E}" presName="parent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2ACE42-EFDF-4237-A0BC-64B154AE8A7F}" type="pres">
      <dgm:prSet presAssocID="{C7490991-8AF7-4AB5-8AAC-5165F9CDC60E}" presName="childShp" presStyleLbl="b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9C3D36-32A4-452A-9089-FE14F96BB030}" type="pres">
      <dgm:prSet presAssocID="{08971437-1FAE-4F5A-B022-D9E519D31A81}" presName="spacing" presStyleCnt="0"/>
      <dgm:spPr/>
    </dgm:pt>
    <dgm:pt modelId="{A27107EC-9D06-436E-88D5-2096CF72CC30}" type="pres">
      <dgm:prSet presAssocID="{29826AC4-C200-4E00-A0F4-1694C32726A7}" presName="linNode" presStyleCnt="0"/>
      <dgm:spPr/>
    </dgm:pt>
    <dgm:pt modelId="{EC93690F-C96A-467E-9E95-6DA8EAF9083C}" type="pres">
      <dgm:prSet presAssocID="{29826AC4-C200-4E00-A0F4-1694C32726A7}" presName="parent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B736E9-C011-44E1-B670-C90BB82CA476}" type="pres">
      <dgm:prSet presAssocID="{29826AC4-C200-4E00-A0F4-1694C32726A7}" presName="childShp" presStyleLbl="bg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AE4A3-F6F1-4DD3-B7CD-9A26D0711B3B}" type="pres">
      <dgm:prSet presAssocID="{F21F1446-68AF-4CCB-99BE-1151BC2912F2}" presName="spacing" presStyleCnt="0"/>
      <dgm:spPr/>
    </dgm:pt>
    <dgm:pt modelId="{AFBDC475-2A39-43A7-8ACD-BC3906288D30}" type="pres">
      <dgm:prSet presAssocID="{206E4E80-860D-4E2F-98BF-BA9D3D060545}" presName="linNode" presStyleCnt="0"/>
      <dgm:spPr/>
    </dgm:pt>
    <dgm:pt modelId="{0BCAE408-9DE1-42EF-A9CF-1E1D9DC5990A}" type="pres">
      <dgm:prSet presAssocID="{206E4E80-860D-4E2F-98BF-BA9D3D060545}" presName="parent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105A06-DEF7-4F91-9EDC-979488DA6B9C}" type="pres">
      <dgm:prSet presAssocID="{206E4E80-860D-4E2F-98BF-BA9D3D060545}" presName="childShp" presStyleLbl="b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EB7454-8349-4007-AFD8-46EDB76F0796}" type="pres">
      <dgm:prSet presAssocID="{E6A7A7B8-3872-43BF-90F6-23C475614B50}" presName="spacing" presStyleCnt="0"/>
      <dgm:spPr/>
    </dgm:pt>
    <dgm:pt modelId="{CFCF2E5A-AAE9-49A9-92B6-E8F1F8F82549}" type="pres">
      <dgm:prSet presAssocID="{8F794EA9-E7FC-450A-9770-CBB3C6F3E57C}" presName="linNode" presStyleCnt="0"/>
      <dgm:spPr/>
    </dgm:pt>
    <dgm:pt modelId="{01A8BF39-D1C4-49A7-8005-9EE2B0A65003}" type="pres">
      <dgm:prSet presAssocID="{8F794EA9-E7FC-450A-9770-CBB3C6F3E57C}" presName="parent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8313AE-FD5F-449B-944B-D596F1B90698}" type="pres">
      <dgm:prSet presAssocID="{8F794EA9-E7FC-450A-9770-CBB3C6F3E57C}" presName="childShp" presStyleLbl="b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83104F-A4A9-4841-A81A-07B732FF10A2}" type="presOf" srcId="{AC2AFBFA-CDF7-4857-8C0E-043FA5C257AC}" destId="{AA2ACE42-EFDF-4237-A0BC-64B154AE8A7F}" srcOrd="0" destOrd="1" presId="urn:microsoft.com/office/officeart/2005/8/layout/vList6"/>
    <dgm:cxn modelId="{3DCC8C02-E587-408C-9E63-4FDB001D2217}" srcId="{EBF7A772-F51C-46DF-9490-CD01096620EC}" destId="{1D5D9463-80D4-4582-9A6A-EB8503DCF343}" srcOrd="0" destOrd="0" parTransId="{F2CFD4E0-1834-446D-8E36-CB07947FFEDF}" sibTransId="{C450FFC1-B18D-41EE-8C3E-4B27007D0B8E}"/>
    <dgm:cxn modelId="{8E8E86FA-7AB3-4067-B762-9B07CF745F84}" type="presOf" srcId="{1F0B1092-0A38-4AD7-9BD8-6876CC052AAA}" destId="{69389402-848E-4F08-86A8-D1C8FE7DBB06}" srcOrd="0" destOrd="0" presId="urn:microsoft.com/office/officeart/2005/8/layout/vList6"/>
    <dgm:cxn modelId="{13871E6C-E058-49AE-8374-36B6A777FFE2}" srcId="{1D5D9463-80D4-4582-9A6A-EB8503DCF343}" destId="{7EA851E6-FFD4-4407-96D8-B61896DFE1A6}" srcOrd="1" destOrd="0" parTransId="{C228B721-DF95-46B2-A71D-FCBB4E86353B}" sibTransId="{81326C5A-F432-48C4-B01F-5F1CC09AFF91}"/>
    <dgm:cxn modelId="{AA2C902C-5A07-4273-BC0A-75D80D6ED6C1}" type="presOf" srcId="{A9D4E921-B27A-451A-9192-ABE81826E787}" destId="{95105A06-DEF7-4F91-9EDC-979488DA6B9C}" srcOrd="0" destOrd="0" presId="urn:microsoft.com/office/officeart/2005/8/layout/vList6"/>
    <dgm:cxn modelId="{AB204C4C-075E-413B-A409-24C359B8E183}" type="presOf" srcId="{700A78A3-36B0-4D79-8B95-66956E230968}" destId="{66B736E9-C011-44E1-B670-C90BB82CA476}" srcOrd="0" destOrd="0" presId="urn:microsoft.com/office/officeart/2005/8/layout/vList6"/>
    <dgm:cxn modelId="{B7FF45DC-AD73-4304-AB72-4ED30B77C1D2}" srcId="{EBF7A772-F51C-46DF-9490-CD01096620EC}" destId="{29826AC4-C200-4E00-A0F4-1694C32726A7}" srcOrd="2" destOrd="0" parTransId="{0A7DF547-5D41-4393-8D7A-47C58AC93AC2}" sibTransId="{F21F1446-68AF-4CCB-99BE-1151BC2912F2}"/>
    <dgm:cxn modelId="{1AB9DCCB-6041-4892-8C06-513738BEBF9D}" srcId="{C7490991-8AF7-4AB5-8AAC-5165F9CDC60E}" destId="{11EE2B82-8F7E-41D5-848D-F586360EA87E}" srcOrd="0" destOrd="0" parTransId="{1AA78988-6C29-4E0E-AA46-50D321374858}" sibTransId="{1C3D9422-E209-4BFB-871D-B77B405D1B0F}"/>
    <dgm:cxn modelId="{F728C4F7-22EF-48F6-9001-059743FF564C}" srcId="{29826AC4-C200-4E00-A0F4-1694C32726A7}" destId="{700A78A3-36B0-4D79-8B95-66956E230968}" srcOrd="0" destOrd="0" parTransId="{C8A62E45-8F37-4EDD-92FB-EBF5729E3C5E}" sibTransId="{4A75BAB3-2013-4FE7-A782-3CF973CCCC76}"/>
    <dgm:cxn modelId="{FF417567-49E0-4833-BA4A-9E96C8EB332C}" srcId="{8F794EA9-E7FC-450A-9770-CBB3C6F3E57C}" destId="{6E581166-5E68-4B50-840B-F54CB6FC9A53}" srcOrd="0" destOrd="0" parTransId="{1A70D525-D4F9-4097-B26E-465AF5FD9D6A}" sibTransId="{50CAB015-86DF-4EAB-964F-C38042F7371D}"/>
    <dgm:cxn modelId="{7C6B1C2F-3573-485F-8F28-0E0D1AFAB589}" srcId="{EBF7A772-F51C-46DF-9490-CD01096620EC}" destId="{C7490991-8AF7-4AB5-8AAC-5165F9CDC60E}" srcOrd="1" destOrd="0" parTransId="{2CC54E05-94A8-4D5A-AE49-1FEB76BD7CB3}" sibTransId="{08971437-1FAE-4F5A-B022-D9E519D31A81}"/>
    <dgm:cxn modelId="{2F39282B-8DBA-4F83-93AC-65E547142CE4}" type="presOf" srcId="{EBF7A772-F51C-46DF-9490-CD01096620EC}" destId="{CED13D17-EB0F-4A0C-816B-DB896FF754CD}" srcOrd="0" destOrd="0" presId="urn:microsoft.com/office/officeart/2005/8/layout/vList6"/>
    <dgm:cxn modelId="{0779BA99-BAE6-439C-8FF5-8531E3B1DF3C}" type="presOf" srcId="{6E581166-5E68-4B50-840B-F54CB6FC9A53}" destId="{998313AE-FD5F-449B-944B-D596F1B90698}" srcOrd="0" destOrd="0" presId="urn:microsoft.com/office/officeart/2005/8/layout/vList6"/>
    <dgm:cxn modelId="{94F8764C-D29E-47E5-8B0F-E3B74A3030E5}" srcId="{206E4E80-860D-4E2F-98BF-BA9D3D060545}" destId="{A9D4E921-B27A-451A-9192-ABE81826E787}" srcOrd="0" destOrd="0" parTransId="{F6BD5B0F-18AD-4CC4-8BA8-888301C19C95}" sibTransId="{1ACC5540-B676-40C1-8AD6-7F4C5326A580}"/>
    <dgm:cxn modelId="{2E791ABE-B0F0-423E-BA1D-A79A1AB94250}" type="presOf" srcId="{29826AC4-C200-4E00-A0F4-1694C32726A7}" destId="{EC93690F-C96A-467E-9E95-6DA8EAF9083C}" srcOrd="0" destOrd="0" presId="urn:microsoft.com/office/officeart/2005/8/layout/vList6"/>
    <dgm:cxn modelId="{C8AD12ED-C0AD-47B5-A334-0D3D74F3EA51}" srcId="{1D5D9463-80D4-4582-9A6A-EB8503DCF343}" destId="{1F0B1092-0A38-4AD7-9BD8-6876CC052AAA}" srcOrd="0" destOrd="0" parTransId="{91273AF2-1706-4BB2-8634-C8171E88499E}" sibTransId="{1D09161D-BFE9-48F4-83AC-16A501152258}"/>
    <dgm:cxn modelId="{A6D0BD07-1C0A-46AE-8229-5A74E81D2CC3}" type="presOf" srcId="{206E4E80-860D-4E2F-98BF-BA9D3D060545}" destId="{0BCAE408-9DE1-42EF-A9CF-1E1D9DC5990A}" srcOrd="0" destOrd="0" presId="urn:microsoft.com/office/officeart/2005/8/layout/vList6"/>
    <dgm:cxn modelId="{D25FA9A5-5F97-42FB-8E1F-FDC058DDF924}" srcId="{C7490991-8AF7-4AB5-8AAC-5165F9CDC60E}" destId="{AC2AFBFA-CDF7-4857-8C0E-043FA5C257AC}" srcOrd="1" destOrd="0" parTransId="{C8401ADE-22CB-4A40-8753-B20FD25E2056}" sibTransId="{237E8642-A224-4BDC-A4BD-0EE4DED8811D}"/>
    <dgm:cxn modelId="{FEF31DB5-3DC0-43F9-A56C-1E127055BFC3}" type="presOf" srcId="{F9526247-C27B-482B-A602-E3CA910026F5}" destId="{998313AE-FD5F-449B-944B-D596F1B90698}" srcOrd="0" destOrd="1" presId="urn:microsoft.com/office/officeart/2005/8/layout/vList6"/>
    <dgm:cxn modelId="{894EB010-B973-497F-93A7-3102F18AEF02}" type="presOf" srcId="{4BD9C211-649B-4F3B-9168-379818621B03}" destId="{66B736E9-C011-44E1-B670-C90BB82CA476}" srcOrd="0" destOrd="1" presId="urn:microsoft.com/office/officeart/2005/8/layout/vList6"/>
    <dgm:cxn modelId="{9D3BDA75-5A95-47C6-9904-DA254B2C499C}" type="presOf" srcId="{1D5D9463-80D4-4582-9A6A-EB8503DCF343}" destId="{C8775811-E177-4089-8D68-EEB05DBC6A25}" srcOrd="0" destOrd="0" presId="urn:microsoft.com/office/officeart/2005/8/layout/vList6"/>
    <dgm:cxn modelId="{E10118B0-A1E4-47E7-B74E-EBCA7C41B3DB}" type="presOf" srcId="{11EE2B82-8F7E-41D5-848D-F586360EA87E}" destId="{AA2ACE42-EFDF-4237-A0BC-64B154AE8A7F}" srcOrd="0" destOrd="0" presId="urn:microsoft.com/office/officeart/2005/8/layout/vList6"/>
    <dgm:cxn modelId="{97EFBDE6-60DF-4029-8451-FBD345395120}" type="presOf" srcId="{7EA851E6-FFD4-4407-96D8-B61896DFE1A6}" destId="{69389402-848E-4F08-86A8-D1C8FE7DBB06}" srcOrd="0" destOrd="1" presId="urn:microsoft.com/office/officeart/2005/8/layout/vList6"/>
    <dgm:cxn modelId="{132B2ECE-8721-41CB-A718-54484FB87DF7}" type="presOf" srcId="{C7490991-8AF7-4AB5-8AAC-5165F9CDC60E}" destId="{08161B26-EF74-4D67-A37A-4196BF6F7628}" srcOrd="0" destOrd="0" presId="urn:microsoft.com/office/officeart/2005/8/layout/vList6"/>
    <dgm:cxn modelId="{B4769582-17B2-4B77-94FA-5F1435F4D2F3}" srcId="{EBF7A772-F51C-46DF-9490-CD01096620EC}" destId="{8F794EA9-E7FC-450A-9770-CBB3C6F3E57C}" srcOrd="4" destOrd="0" parTransId="{DE4EAE0F-BD89-4213-B347-75908A4B587C}" sibTransId="{E817A5B4-A7D0-411E-B39B-BEC427AECED0}"/>
    <dgm:cxn modelId="{9456F64B-8D49-4E3D-B05B-B57BD9443BBE}" srcId="{29826AC4-C200-4E00-A0F4-1694C32726A7}" destId="{4BD9C211-649B-4F3B-9168-379818621B03}" srcOrd="1" destOrd="0" parTransId="{FEAA0598-69F2-4026-AABE-A3A202E199A5}" sibTransId="{E3F3E9C6-E39C-4C67-AD28-31BDED66E9B8}"/>
    <dgm:cxn modelId="{AF4EB05C-DD5A-465B-9A4E-E0E5012526FB}" srcId="{EBF7A772-F51C-46DF-9490-CD01096620EC}" destId="{206E4E80-860D-4E2F-98BF-BA9D3D060545}" srcOrd="3" destOrd="0" parTransId="{21D3359C-EB5A-4792-B4CC-75ADB8F69C59}" sibTransId="{E6A7A7B8-3872-43BF-90F6-23C475614B50}"/>
    <dgm:cxn modelId="{892DC510-F761-4B24-8001-1F7BEE00376A}" srcId="{8F794EA9-E7FC-450A-9770-CBB3C6F3E57C}" destId="{F9526247-C27B-482B-A602-E3CA910026F5}" srcOrd="1" destOrd="0" parTransId="{B340125A-EAC0-47B1-9D34-FDD6448C26E2}" sibTransId="{4CDF5259-2F31-4171-BB7D-213F5F25A0EF}"/>
    <dgm:cxn modelId="{EFF9528A-A38B-45A9-A724-B48DA9B2B207}" type="presOf" srcId="{8F794EA9-E7FC-450A-9770-CBB3C6F3E57C}" destId="{01A8BF39-D1C4-49A7-8005-9EE2B0A65003}" srcOrd="0" destOrd="0" presId="urn:microsoft.com/office/officeart/2005/8/layout/vList6"/>
    <dgm:cxn modelId="{C1B3BA07-7C24-46BF-9C1E-DCB01EC68FFB}" type="presParOf" srcId="{CED13D17-EB0F-4A0C-816B-DB896FF754CD}" destId="{60D3CEA1-C178-4AFD-937E-7F216FC36BC6}" srcOrd="0" destOrd="0" presId="urn:microsoft.com/office/officeart/2005/8/layout/vList6"/>
    <dgm:cxn modelId="{8D526ACE-3FFE-46F8-82D3-96BA6E7A5AB9}" type="presParOf" srcId="{60D3CEA1-C178-4AFD-937E-7F216FC36BC6}" destId="{C8775811-E177-4089-8D68-EEB05DBC6A25}" srcOrd="0" destOrd="0" presId="urn:microsoft.com/office/officeart/2005/8/layout/vList6"/>
    <dgm:cxn modelId="{4E663883-EDE1-4FC6-995B-DF2CBCAF70D5}" type="presParOf" srcId="{60D3CEA1-C178-4AFD-937E-7F216FC36BC6}" destId="{69389402-848E-4F08-86A8-D1C8FE7DBB06}" srcOrd="1" destOrd="0" presId="urn:microsoft.com/office/officeart/2005/8/layout/vList6"/>
    <dgm:cxn modelId="{AB819F8F-FFF1-43CB-B711-F3E79AEB758E}" type="presParOf" srcId="{CED13D17-EB0F-4A0C-816B-DB896FF754CD}" destId="{FBE8A52C-503B-484A-A7D1-EE22E56C14CA}" srcOrd="1" destOrd="0" presId="urn:microsoft.com/office/officeart/2005/8/layout/vList6"/>
    <dgm:cxn modelId="{740D8C3F-31FF-47BB-BD4C-BE55AE9BFC52}" type="presParOf" srcId="{CED13D17-EB0F-4A0C-816B-DB896FF754CD}" destId="{AF526594-A414-465B-B6C0-D743AD8E4197}" srcOrd="2" destOrd="0" presId="urn:microsoft.com/office/officeart/2005/8/layout/vList6"/>
    <dgm:cxn modelId="{2A809427-DE53-4F89-9A4C-F51B54B88740}" type="presParOf" srcId="{AF526594-A414-465B-B6C0-D743AD8E4197}" destId="{08161B26-EF74-4D67-A37A-4196BF6F7628}" srcOrd="0" destOrd="0" presId="urn:microsoft.com/office/officeart/2005/8/layout/vList6"/>
    <dgm:cxn modelId="{E2BCB6E7-66E4-4F59-B80B-719E50D69A3D}" type="presParOf" srcId="{AF526594-A414-465B-B6C0-D743AD8E4197}" destId="{AA2ACE42-EFDF-4237-A0BC-64B154AE8A7F}" srcOrd="1" destOrd="0" presId="urn:microsoft.com/office/officeart/2005/8/layout/vList6"/>
    <dgm:cxn modelId="{E4E343F9-2EA3-4269-9624-19BBF840EEC3}" type="presParOf" srcId="{CED13D17-EB0F-4A0C-816B-DB896FF754CD}" destId="{929C3D36-32A4-452A-9089-FE14F96BB030}" srcOrd="3" destOrd="0" presId="urn:microsoft.com/office/officeart/2005/8/layout/vList6"/>
    <dgm:cxn modelId="{706C545B-1C3D-4946-869B-B7F106C91200}" type="presParOf" srcId="{CED13D17-EB0F-4A0C-816B-DB896FF754CD}" destId="{A27107EC-9D06-436E-88D5-2096CF72CC30}" srcOrd="4" destOrd="0" presId="urn:microsoft.com/office/officeart/2005/8/layout/vList6"/>
    <dgm:cxn modelId="{2BF30A75-A5DC-40D6-9DCE-80180052025C}" type="presParOf" srcId="{A27107EC-9D06-436E-88D5-2096CF72CC30}" destId="{EC93690F-C96A-467E-9E95-6DA8EAF9083C}" srcOrd="0" destOrd="0" presId="urn:microsoft.com/office/officeart/2005/8/layout/vList6"/>
    <dgm:cxn modelId="{625EE76E-D5AB-40A6-BEF5-366BA8316477}" type="presParOf" srcId="{A27107EC-9D06-436E-88D5-2096CF72CC30}" destId="{66B736E9-C011-44E1-B670-C90BB82CA476}" srcOrd="1" destOrd="0" presId="urn:microsoft.com/office/officeart/2005/8/layout/vList6"/>
    <dgm:cxn modelId="{B5CF3B07-B497-418A-A2A1-8BB17A559705}" type="presParOf" srcId="{CED13D17-EB0F-4A0C-816B-DB896FF754CD}" destId="{6D5AE4A3-F6F1-4DD3-B7CD-9A26D0711B3B}" srcOrd="5" destOrd="0" presId="urn:microsoft.com/office/officeart/2005/8/layout/vList6"/>
    <dgm:cxn modelId="{0F02E312-FB2E-4C4C-B0B0-EA89D2316C0A}" type="presParOf" srcId="{CED13D17-EB0F-4A0C-816B-DB896FF754CD}" destId="{AFBDC475-2A39-43A7-8ACD-BC3906288D30}" srcOrd="6" destOrd="0" presId="urn:microsoft.com/office/officeart/2005/8/layout/vList6"/>
    <dgm:cxn modelId="{44142391-9033-4729-9C0B-2FEB5D936ECD}" type="presParOf" srcId="{AFBDC475-2A39-43A7-8ACD-BC3906288D30}" destId="{0BCAE408-9DE1-42EF-A9CF-1E1D9DC5990A}" srcOrd="0" destOrd="0" presId="urn:microsoft.com/office/officeart/2005/8/layout/vList6"/>
    <dgm:cxn modelId="{85606F98-5A10-43C5-90BC-B0138CEDE487}" type="presParOf" srcId="{AFBDC475-2A39-43A7-8ACD-BC3906288D30}" destId="{95105A06-DEF7-4F91-9EDC-979488DA6B9C}" srcOrd="1" destOrd="0" presId="urn:microsoft.com/office/officeart/2005/8/layout/vList6"/>
    <dgm:cxn modelId="{484C95CF-93A4-4E29-82EF-646CEE647BFE}" type="presParOf" srcId="{CED13D17-EB0F-4A0C-816B-DB896FF754CD}" destId="{53EB7454-8349-4007-AFD8-46EDB76F0796}" srcOrd="7" destOrd="0" presId="urn:microsoft.com/office/officeart/2005/8/layout/vList6"/>
    <dgm:cxn modelId="{8E654773-20C6-4D09-9EDF-7FCCC29F418F}" type="presParOf" srcId="{CED13D17-EB0F-4A0C-816B-DB896FF754CD}" destId="{CFCF2E5A-AAE9-49A9-92B6-E8F1F8F82549}" srcOrd="8" destOrd="0" presId="urn:microsoft.com/office/officeart/2005/8/layout/vList6"/>
    <dgm:cxn modelId="{771475EB-CBA9-4D0A-9788-98920CD25DED}" type="presParOf" srcId="{CFCF2E5A-AAE9-49A9-92B6-E8F1F8F82549}" destId="{01A8BF39-D1C4-49A7-8005-9EE2B0A65003}" srcOrd="0" destOrd="0" presId="urn:microsoft.com/office/officeart/2005/8/layout/vList6"/>
    <dgm:cxn modelId="{26696126-B840-4466-B0C9-10A7021057A9}" type="presParOf" srcId="{CFCF2E5A-AAE9-49A9-92B6-E8F1F8F82549}" destId="{998313AE-FD5F-449B-944B-D596F1B9069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AAB084-244E-4369-A2A4-E28417CFB4BB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FFED4D-E43D-4A4B-B4DD-2BF80C437DF8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ECMP in Fat Tree Networks</a:t>
          </a:r>
          <a:endParaRPr lang="en-US" sz="1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9345CA-9DF9-4C70-8775-59AF89620F45}" type="parTrans" cxnId="{3F95BC09-A514-4124-9B4F-A266676C8901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85AE21-F58C-44FF-9034-722E407C349A}" type="sibTrans" cxnId="{3F95BC09-A514-4124-9B4F-A266676C8901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AB853D-85C9-4CBA-8DC0-963DDC6833AD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Lack Of flexibility</a:t>
          </a:r>
          <a:endParaRPr lang="en-US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E690FFD-6F8B-427A-96E6-914ECAF8C889}" type="parTrans" cxnId="{3279014C-8A27-4D2D-9756-401794BF135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2CBD97-B155-4954-8529-AF1F702219E9}" type="sibTrans" cxnId="{3279014C-8A27-4D2D-9756-401794BF135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F6ED5B-D06A-4811-BB7A-4E3A8FF7131B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Lack of Dynamic Scheduling Mechanism</a:t>
          </a:r>
          <a:endParaRPr lang="en-US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5D619E-D69B-4C11-B7D9-5F93897D7DD0}" type="parTrans" cxnId="{D8406B31-0DA5-4D11-8BF3-76C7A830F755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F3E919D-99A6-414A-9AD6-5FE645053EFF}" type="sibTrans" cxnId="{D8406B31-0DA5-4D11-8BF3-76C7A830F755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9F4B67-24F8-40A1-A036-170C94D0CA4E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SDN based ECMP in Fat Tree Networks</a:t>
          </a:r>
          <a:endParaRPr lang="en-US" sz="14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B1E739-E361-4FA5-A1C3-1E2D77E4C68B}" type="parTrans" cxnId="{5D13809F-FDC2-4BE5-B746-B032862C07E7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231159-3ED3-468E-94A9-F77594C2BA0D}" type="sibTrans" cxnId="{5D13809F-FDC2-4BE5-B746-B032862C07E7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0F6DE6-630B-4C0B-88AF-480C7BFC7516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Offers better Throughput</a:t>
          </a:r>
          <a:endParaRPr lang="en-US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53DD20-6EF9-446A-BB71-2BCD70F97C15}" type="parTrans" cxnId="{BB60AE42-19C0-4C56-BEA4-4AA995C24AF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5A306D-5377-4927-B9C7-51BD9984EA3A}" type="sibTrans" cxnId="{BB60AE42-19C0-4C56-BEA4-4AA995C24AF9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DF3589-E3C5-4CAD-AB74-94985913CC12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Central Controller Dynamically adjust flows</a:t>
          </a:r>
          <a:endParaRPr lang="en-US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41C7D8-EB28-4067-943F-190504B0FCEA}" type="parTrans" cxnId="{30C2CF37-01C2-4A5B-BB39-FFFFCBA2BC8D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FD799D1-8675-4A68-96BF-8D7F3C844C00}" type="sibTrans" cxnId="{30C2CF37-01C2-4A5B-BB39-FFFFCBA2BC8D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3919E8-F8FE-412A-B124-F6F86DD41E1E}">
      <dgm:prSet phldrT="[Text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Select flows according to links  bandwidth utilization .</a:t>
          </a:r>
          <a:endParaRPr lang="en-US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8BE8F8-1442-4052-8FCB-54F6A89559EB}" type="sibTrans" cxnId="{4BFE6556-208E-4F96-B483-E20D5A2C9D3F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234F44F-4D33-4CD7-9650-5AC7DA912595}" type="parTrans" cxnId="{4BFE6556-208E-4F96-B483-E20D5A2C9D3F}">
      <dgm:prSet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18ED7C-78C9-4F55-BD3C-697C3ACBE205}" type="pres">
      <dgm:prSet presAssocID="{86AAB084-244E-4369-A2A4-E28417CFB4BB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8A0C41-9C9B-4A24-8EAA-A7ECE729A922}" type="pres">
      <dgm:prSet presAssocID="{86AAB084-244E-4369-A2A4-E28417CFB4BB}" presName="dummyMaxCanvas" presStyleCnt="0"/>
      <dgm:spPr/>
    </dgm:pt>
    <dgm:pt modelId="{0E70C3CA-5894-4E41-864C-AFD4D65F7B14}" type="pres">
      <dgm:prSet presAssocID="{86AAB084-244E-4369-A2A4-E28417CFB4BB}" presName="parentComposite" presStyleCnt="0"/>
      <dgm:spPr/>
    </dgm:pt>
    <dgm:pt modelId="{0D6ED8DA-9A69-4E09-A1A0-B32EABA084E5}" type="pres">
      <dgm:prSet presAssocID="{86AAB084-244E-4369-A2A4-E28417CFB4BB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B87CEF07-8784-453C-A784-7D891969A4E2}" type="pres">
      <dgm:prSet presAssocID="{86AAB084-244E-4369-A2A4-E28417CFB4BB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57505A4D-8FF4-4DA5-9DEC-CCFC6E37EAE2}" type="pres">
      <dgm:prSet presAssocID="{86AAB084-244E-4369-A2A4-E28417CFB4BB}" presName="childrenComposite" presStyleCnt="0"/>
      <dgm:spPr/>
    </dgm:pt>
    <dgm:pt modelId="{9DF3E3C2-A199-48C3-8FD0-66B42CC54CF1}" type="pres">
      <dgm:prSet presAssocID="{86AAB084-244E-4369-A2A4-E28417CFB4BB}" presName="dummyMaxCanvas_ChildArea" presStyleCnt="0"/>
      <dgm:spPr/>
    </dgm:pt>
    <dgm:pt modelId="{1F831A96-2C35-4714-9BEB-810896A31428}" type="pres">
      <dgm:prSet presAssocID="{86AAB084-244E-4369-A2A4-E28417CFB4BB}" presName="fulcrum" presStyleLbl="alignAccFollowNode1" presStyleIdx="2" presStyleCnt="4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5AEAE2B8-998A-409E-839A-74CF77C66A15}" type="pres">
      <dgm:prSet presAssocID="{86AAB084-244E-4369-A2A4-E28417CFB4BB}" presName="balance_23" presStyleLbl="alignAccFollowNode1" presStyleIdx="3" presStyleCnt="4">
        <dgm:presLayoutVars>
          <dgm:bulletEnabled val="1"/>
        </dgm:presLayoutVars>
      </dgm:prSet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52B4133F-5D3F-41FA-9408-0935FF212C3F}" type="pres">
      <dgm:prSet presAssocID="{86AAB084-244E-4369-A2A4-E28417CFB4BB}" presName="right_23_1" presStyleLbl="node1" presStyleIdx="0" presStyleCnt="5" custScaleY="106616" custLinFactY="-4433" custLinFactNeighborX="-2802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A70D66-A258-48C0-8851-350A81A5B0F8}" type="pres">
      <dgm:prSet presAssocID="{86AAB084-244E-4369-A2A4-E28417CFB4BB}" presName="right_23_2" presStyleLbl="node1" presStyleIdx="1" presStyleCnt="5" custAng="21584001" custScaleY="103524" custLinFactY="-13978" custLinFactNeighborX="-2098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6385FC-068E-460B-A923-59D47198F93B}" type="pres">
      <dgm:prSet presAssocID="{86AAB084-244E-4369-A2A4-E28417CFB4BB}" presName="right_23_3" presStyleLbl="node1" presStyleIdx="2" presStyleCnt="5" custLinFactY="88076" custLinFactNeighborX="-11208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06C6F3-AE5F-46BB-BC98-00B34E3AD799}" type="pres">
      <dgm:prSet presAssocID="{86AAB084-244E-4369-A2A4-E28417CFB4BB}" presName="left_23_1" presStyleLbl="node1" presStyleIdx="3" presStyleCnt="5" custLinFactNeighborX="5137" custLinFactNeighborY="-881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E0A99B-3B0E-46E0-98CF-493908C854F5}" type="pres">
      <dgm:prSet presAssocID="{86AAB084-244E-4369-A2A4-E28417CFB4BB}" presName="left_23_2" presStyleLbl="node1" presStyleIdx="4" presStyleCnt="5" custLinFactNeighborX="-2802" custLinFactNeighborY="962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5B178E-6BC7-402F-8C6A-55C84EC30DB8}" type="presOf" srcId="{86AAB084-244E-4369-A2A4-E28417CFB4BB}" destId="{6B18ED7C-78C9-4F55-BD3C-697C3ACBE205}" srcOrd="0" destOrd="0" presId="urn:microsoft.com/office/officeart/2005/8/layout/balance1"/>
    <dgm:cxn modelId="{4BFE6556-208E-4F96-B483-E20D5A2C9D3F}" srcId="{579F4B67-24F8-40A1-A036-170C94D0CA4E}" destId="{3D3919E8-F8FE-412A-B124-F6F86DD41E1E}" srcOrd="0" destOrd="0" parTransId="{D234F44F-4D33-4CD7-9650-5AC7DA912595}" sibTransId="{848BE8F8-1442-4052-8FCB-54F6A89559EB}"/>
    <dgm:cxn modelId="{A1C7D9B0-B5B8-4E41-AC49-1A2015FAC3D7}" type="presOf" srcId="{B0DF3589-E3C5-4CAD-AB74-94985913CC12}" destId="{116385FC-068E-460B-A923-59D47198F93B}" srcOrd="0" destOrd="0" presId="urn:microsoft.com/office/officeart/2005/8/layout/balance1"/>
    <dgm:cxn modelId="{020C4FC3-125E-46A3-BEDF-D07245C20E04}" type="presOf" srcId="{4A0F6DE6-630B-4C0B-88AF-480C7BFC7516}" destId="{E5A70D66-A258-48C0-8851-350A81A5B0F8}" srcOrd="0" destOrd="0" presId="urn:microsoft.com/office/officeart/2005/8/layout/balance1"/>
    <dgm:cxn modelId="{5D13809F-FDC2-4BE5-B746-B032862C07E7}" srcId="{86AAB084-244E-4369-A2A4-E28417CFB4BB}" destId="{579F4B67-24F8-40A1-A036-170C94D0CA4E}" srcOrd="1" destOrd="0" parTransId="{A0B1E739-E361-4FA5-A1C3-1E2D77E4C68B}" sibTransId="{BC231159-3ED3-468E-94A9-F77594C2BA0D}"/>
    <dgm:cxn modelId="{DB007407-87EF-41A6-A2F6-CFDB11407AB3}" type="presOf" srcId="{3D3919E8-F8FE-412A-B124-F6F86DD41E1E}" destId="{52B4133F-5D3F-41FA-9408-0935FF212C3F}" srcOrd="0" destOrd="0" presId="urn:microsoft.com/office/officeart/2005/8/layout/balance1"/>
    <dgm:cxn modelId="{30C2CF37-01C2-4A5B-BB39-FFFFCBA2BC8D}" srcId="{579F4B67-24F8-40A1-A036-170C94D0CA4E}" destId="{B0DF3589-E3C5-4CAD-AB74-94985913CC12}" srcOrd="2" destOrd="0" parTransId="{4241C7D8-EB28-4067-943F-190504B0FCEA}" sibTransId="{3FD799D1-8675-4A68-96BF-8D7F3C844C00}"/>
    <dgm:cxn modelId="{BF878167-0F30-4FA0-B305-C6B7FEFACB4E}" type="presOf" srcId="{1DFFED4D-E43D-4A4B-B4DD-2BF80C437DF8}" destId="{0D6ED8DA-9A69-4E09-A1A0-B32EABA084E5}" srcOrd="0" destOrd="0" presId="urn:microsoft.com/office/officeart/2005/8/layout/balance1"/>
    <dgm:cxn modelId="{BB60AE42-19C0-4C56-BEA4-4AA995C24AF9}" srcId="{579F4B67-24F8-40A1-A036-170C94D0CA4E}" destId="{4A0F6DE6-630B-4C0B-88AF-480C7BFC7516}" srcOrd="1" destOrd="0" parTransId="{CC53DD20-6EF9-446A-BB71-2BCD70F97C15}" sibTransId="{FC5A306D-5377-4927-B9C7-51BD9984EA3A}"/>
    <dgm:cxn modelId="{5470F259-B97D-494E-A141-C2DA1C93C9AB}" type="presOf" srcId="{579F4B67-24F8-40A1-A036-170C94D0CA4E}" destId="{B87CEF07-8784-453C-A784-7D891969A4E2}" srcOrd="0" destOrd="0" presId="urn:microsoft.com/office/officeart/2005/8/layout/balance1"/>
    <dgm:cxn modelId="{3F95BC09-A514-4124-9B4F-A266676C8901}" srcId="{86AAB084-244E-4369-A2A4-E28417CFB4BB}" destId="{1DFFED4D-E43D-4A4B-B4DD-2BF80C437DF8}" srcOrd="0" destOrd="0" parTransId="{5D9345CA-9DF9-4C70-8775-59AF89620F45}" sibTransId="{F085AE21-F58C-44FF-9034-722E407C349A}"/>
    <dgm:cxn modelId="{3279014C-8A27-4D2D-9756-401794BF1359}" srcId="{1DFFED4D-E43D-4A4B-B4DD-2BF80C437DF8}" destId="{07AB853D-85C9-4CBA-8DC0-963DDC6833AD}" srcOrd="0" destOrd="0" parTransId="{9E690FFD-6F8B-427A-96E6-914ECAF8C889}" sibTransId="{912CBD97-B155-4954-8529-AF1F702219E9}"/>
    <dgm:cxn modelId="{B2B8CE21-C9B7-4349-A995-C62521324560}" type="presOf" srcId="{07AB853D-85C9-4CBA-8DC0-963DDC6833AD}" destId="{1006C6F3-AE5F-46BB-BC98-00B34E3AD799}" srcOrd="0" destOrd="0" presId="urn:microsoft.com/office/officeart/2005/8/layout/balance1"/>
    <dgm:cxn modelId="{D8406B31-0DA5-4D11-8BF3-76C7A830F755}" srcId="{1DFFED4D-E43D-4A4B-B4DD-2BF80C437DF8}" destId="{DDF6ED5B-D06A-4811-BB7A-4E3A8FF7131B}" srcOrd="1" destOrd="0" parTransId="{675D619E-D69B-4C11-B7D9-5F93897D7DD0}" sibTransId="{FF3E919D-99A6-414A-9AD6-5FE645053EFF}"/>
    <dgm:cxn modelId="{F9D766BC-8584-4EC9-87D1-D47BD32B9DF4}" type="presOf" srcId="{DDF6ED5B-D06A-4811-BB7A-4E3A8FF7131B}" destId="{05E0A99B-3B0E-46E0-98CF-493908C854F5}" srcOrd="0" destOrd="0" presId="urn:microsoft.com/office/officeart/2005/8/layout/balance1"/>
    <dgm:cxn modelId="{0C8004CD-6A1D-4C0B-92E1-76B609C4519B}" type="presParOf" srcId="{6B18ED7C-78C9-4F55-BD3C-697C3ACBE205}" destId="{448A0C41-9C9B-4A24-8EAA-A7ECE729A922}" srcOrd="0" destOrd="0" presId="urn:microsoft.com/office/officeart/2005/8/layout/balance1"/>
    <dgm:cxn modelId="{1150BADD-B28C-418B-ABAF-6AEF4D5DAB5C}" type="presParOf" srcId="{6B18ED7C-78C9-4F55-BD3C-697C3ACBE205}" destId="{0E70C3CA-5894-4E41-864C-AFD4D65F7B14}" srcOrd="1" destOrd="0" presId="urn:microsoft.com/office/officeart/2005/8/layout/balance1"/>
    <dgm:cxn modelId="{77432EF9-206D-4CAE-8B2C-88FE124DA451}" type="presParOf" srcId="{0E70C3CA-5894-4E41-864C-AFD4D65F7B14}" destId="{0D6ED8DA-9A69-4E09-A1A0-B32EABA084E5}" srcOrd="0" destOrd="0" presId="urn:microsoft.com/office/officeart/2005/8/layout/balance1"/>
    <dgm:cxn modelId="{13D4F66A-3E76-4264-855A-368E3B8483DF}" type="presParOf" srcId="{0E70C3CA-5894-4E41-864C-AFD4D65F7B14}" destId="{B87CEF07-8784-453C-A784-7D891969A4E2}" srcOrd="1" destOrd="0" presId="urn:microsoft.com/office/officeart/2005/8/layout/balance1"/>
    <dgm:cxn modelId="{D24FBF5A-3257-4878-8DD0-A9896E53B1FD}" type="presParOf" srcId="{6B18ED7C-78C9-4F55-BD3C-697C3ACBE205}" destId="{57505A4D-8FF4-4DA5-9DEC-CCFC6E37EAE2}" srcOrd="2" destOrd="0" presId="urn:microsoft.com/office/officeart/2005/8/layout/balance1"/>
    <dgm:cxn modelId="{C511D0AB-2AD9-4ED3-A210-8834715F626B}" type="presParOf" srcId="{57505A4D-8FF4-4DA5-9DEC-CCFC6E37EAE2}" destId="{9DF3E3C2-A199-48C3-8FD0-66B42CC54CF1}" srcOrd="0" destOrd="0" presId="urn:microsoft.com/office/officeart/2005/8/layout/balance1"/>
    <dgm:cxn modelId="{BB1EE5C4-5963-4D76-8A65-41B23FE2118B}" type="presParOf" srcId="{57505A4D-8FF4-4DA5-9DEC-CCFC6E37EAE2}" destId="{1F831A96-2C35-4714-9BEB-810896A31428}" srcOrd="1" destOrd="0" presId="urn:microsoft.com/office/officeart/2005/8/layout/balance1"/>
    <dgm:cxn modelId="{7921D6A0-6C29-4320-842C-FCFED6C18D86}" type="presParOf" srcId="{57505A4D-8FF4-4DA5-9DEC-CCFC6E37EAE2}" destId="{5AEAE2B8-998A-409E-839A-74CF77C66A15}" srcOrd="2" destOrd="0" presId="urn:microsoft.com/office/officeart/2005/8/layout/balance1"/>
    <dgm:cxn modelId="{60C8FC46-D0F8-4BF4-A8B9-7C9FA4C2EABF}" type="presParOf" srcId="{57505A4D-8FF4-4DA5-9DEC-CCFC6E37EAE2}" destId="{52B4133F-5D3F-41FA-9408-0935FF212C3F}" srcOrd="3" destOrd="0" presId="urn:microsoft.com/office/officeart/2005/8/layout/balance1"/>
    <dgm:cxn modelId="{FA79AC31-F6FF-4FBF-9D10-51D0AB62F4CC}" type="presParOf" srcId="{57505A4D-8FF4-4DA5-9DEC-CCFC6E37EAE2}" destId="{E5A70D66-A258-48C0-8851-350A81A5B0F8}" srcOrd="4" destOrd="0" presId="urn:microsoft.com/office/officeart/2005/8/layout/balance1"/>
    <dgm:cxn modelId="{D89D8D21-EC72-4415-9C98-7939E08D2552}" type="presParOf" srcId="{57505A4D-8FF4-4DA5-9DEC-CCFC6E37EAE2}" destId="{116385FC-068E-460B-A923-59D47198F93B}" srcOrd="5" destOrd="0" presId="urn:microsoft.com/office/officeart/2005/8/layout/balance1"/>
    <dgm:cxn modelId="{D793747C-281A-4AB8-A93D-CD1835D75A6B}" type="presParOf" srcId="{57505A4D-8FF4-4DA5-9DEC-CCFC6E37EAE2}" destId="{1006C6F3-AE5F-46BB-BC98-00B34E3AD799}" srcOrd="6" destOrd="0" presId="urn:microsoft.com/office/officeart/2005/8/layout/balance1"/>
    <dgm:cxn modelId="{527751BE-9A59-443D-A4FB-2C52A4392539}" type="presParOf" srcId="{57505A4D-8FF4-4DA5-9DEC-CCFC6E37EAE2}" destId="{05E0A99B-3B0E-46E0-98CF-493908C854F5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389402-848E-4F08-86A8-D1C8FE7DBB06}">
      <dsp:nvSpPr>
        <dsp:cNvPr id="0" name=""/>
        <dsp:cNvSpPr/>
      </dsp:nvSpPr>
      <dsp:spPr>
        <a:xfrm>
          <a:off x="3596385" y="1732"/>
          <a:ext cx="5394578" cy="937990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Increased need for data availability and better performance 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To Enable large storage domain and faster network switching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96385" y="118981"/>
        <a:ext cx="5042832" cy="703492"/>
      </dsp:txXfrm>
    </dsp:sp>
    <dsp:sp modelId="{C8775811-E177-4089-8D68-EEB05DBC6A25}">
      <dsp:nvSpPr>
        <dsp:cNvPr id="0" name=""/>
        <dsp:cNvSpPr/>
      </dsp:nvSpPr>
      <dsp:spPr>
        <a:xfrm>
          <a:off x="0" y="1488"/>
          <a:ext cx="3596385" cy="9379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Need for Data Center Network</a:t>
          </a:r>
          <a:endParaRPr lang="en-US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789" y="47277"/>
        <a:ext cx="3504807" cy="846412"/>
      </dsp:txXfrm>
    </dsp:sp>
    <dsp:sp modelId="{AA2ACE42-EFDF-4237-A0BC-64B154AE8A7F}">
      <dsp:nvSpPr>
        <dsp:cNvPr id="0" name=""/>
        <dsp:cNvSpPr/>
      </dsp:nvSpPr>
      <dsp:spPr>
        <a:xfrm>
          <a:off x="3596385" y="1033521"/>
          <a:ext cx="5394578" cy="937990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 collection of storage and network devices connected over a communication channel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 Network which provides a virtualized environment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96385" y="1150770"/>
        <a:ext cx="5042832" cy="703492"/>
      </dsp:txXfrm>
    </dsp:sp>
    <dsp:sp modelId="{08161B26-EF74-4D67-A37A-4196BF6F7628}">
      <dsp:nvSpPr>
        <dsp:cNvPr id="0" name=""/>
        <dsp:cNvSpPr/>
      </dsp:nvSpPr>
      <dsp:spPr>
        <a:xfrm>
          <a:off x="0" y="1033521"/>
          <a:ext cx="3596385" cy="9379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What is a Data Center Network</a:t>
          </a:r>
          <a:endParaRPr lang="en-US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789" y="1079310"/>
        <a:ext cx="3504807" cy="846412"/>
      </dsp:txXfrm>
    </dsp:sp>
    <dsp:sp modelId="{66B736E9-C011-44E1-B670-C90BB82CA476}">
      <dsp:nvSpPr>
        <dsp:cNvPr id="0" name=""/>
        <dsp:cNvSpPr/>
      </dsp:nvSpPr>
      <dsp:spPr>
        <a:xfrm>
          <a:off x="3596385" y="2065311"/>
          <a:ext cx="5394578" cy="937990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Maximizing flexibility, increasing design life cycle 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Decreasing cost of the network and latency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96385" y="2182560"/>
        <a:ext cx="5042832" cy="703492"/>
      </dsp:txXfrm>
    </dsp:sp>
    <dsp:sp modelId="{EC93690F-C96A-467E-9E95-6DA8EAF9083C}">
      <dsp:nvSpPr>
        <dsp:cNvPr id="0" name=""/>
        <dsp:cNvSpPr/>
      </dsp:nvSpPr>
      <dsp:spPr>
        <a:xfrm>
          <a:off x="0" y="2065311"/>
          <a:ext cx="3596385" cy="93799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Need for a Scalable network</a:t>
          </a:r>
          <a:endParaRPr lang="en-US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789" y="2111100"/>
        <a:ext cx="3504807" cy="846412"/>
      </dsp:txXfrm>
    </dsp:sp>
    <dsp:sp modelId="{95105A06-DEF7-4F91-9EDC-979488DA6B9C}">
      <dsp:nvSpPr>
        <dsp:cNvPr id="0" name=""/>
        <dsp:cNvSpPr/>
      </dsp:nvSpPr>
      <dsp:spPr>
        <a:xfrm>
          <a:off x="3596385" y="3097100"/>
          <a:ext cx="5394578" cy="937990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For Dynamic Scheduling of Flows and selecting flows based on bandwidth utilization of core links.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96385" y="3214349"/>
        <a:ext cx="5042832" cy="703492"/>
      </dsp:txXfrm>
    </dsp:sp>
    <dsp:sp modelId="{0BCAE408-9DE1-42EF-A9CF-1E1D9DC5990A}">
      <dsp:nvSpPr>
        <dsp:cNvPr id="0" name=""/>
        <dsp:cNvSpPr/>
      </dsp:nvSpPr>
      <dsp:spPr>
        <a:xfrm>
          <a:off x="0" y="3097100"/>
          <a:ext cx="3596385" cy="9379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Need for a Software defined Control</a:t>
          </a:r>
          <a:endParaRPr lang="en-US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789" y="3142889"/>
        <a:ext cx="3504807" cy="846412"/>
      </dsp:txXfrm>
    </dsp:sp>
    <dsp:sp modelId="{998313AE-FD5F-449B-944B-D596F1B90698}">
      <dsp:nvSpPr>
        <dsp:cNvPr id="0" name=""/>
        <dsp:cNvSpPr/>
      </dsp:nvSpPr>
      <dsp:spPr>
        <a:xfrm>
          <a:off x="3596385" y="4128890"/>
          <a:ext cx="5394578" cy="937990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Decoupled control logic from data plane which shifts the control on network to a centralized controller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Decreases the physical management costs and improves operational flexibility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96385" y="4246139"/>
        <a:ext cx="5042832" cy="703492"/>
      </dsp:txXfrm>
    </dsp:sp>
    <dsp:sp modelId="{01A8BF39-D1C4-49A7-8005-9EE2B0A65003}">
      <dsp:nvSpPr>
        <dsp:cNvPr id="0" name=""/>
        <dsp:cNvSpPr/>
      </dsp:nvSpPr>
      <dsp:spPr>
        <a:xfrm>
          <a:off x="0" y="4128890"/>
          <a:ext cx="3596385" cy="93799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Software Defined Networking</a:t>
          </a:r>
          <a:endParaRPr lang="en-US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789" y="4174679"/>
        <a:ext cx="3504807" cy="846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ED8DA-9A69-4E09-A1A0-B32EABA084E5}">
      <dsp:nvSpPr>
        <dsp:cNvPr id="0" name=""/>
        <dsp:cNvSpPr/>
      </dsp:nvSpPr>
      <dsp:spPr>
        <a:xfrm>
          <a:off x="2525144" y="0"/>
          <a:ext cx="1642451" cy="91247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ECMP in Fat Tree Networks</a:t>
          </a:r>
          <a:endParaRPr lang="en-US" sz="1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51869" y="26725"/>
        <a:ext cx="1589001" cy="859023"/>
      </dsp:txXfrm>
    </dsp:sp>
    <dsp:sp modelId="{B87CEF07-8784-453C-A784-7D891969A4E2}">
      <dsp:nvSpPr>
        <dsp:cNvPr id="0" name=""/>
        <dsp:cNvSpPr/>
      </dsp:nvSpPr>
      <dsp:spPr>
        <a:xfrm>
          <a:off x="4897574" y="0"/>
          <a:ext cx="1642451" cy="91247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SDN based ECMP in Fat Tree Networks</a:t>
          </a:r>
          <a:endParaRPr lang="en-US" sz="1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924299" y="26725"/>
        <a:ext cx="1589001" cy="859023"/>
      </dsp:txXfrm>
    </dsp:sp>
    <dsp:sp modelId="{1F831A96-2C35-4714-9BEB-810896A31428}">
      <dsp:nvSpPr>
        <dsp:cNvPr id="0" name=""/>
        <dsp:cNvSpPr/>
      </dsp:nvSpPr>
      <dsp:spPr>
        <a:xfrm>
          <a:off x="4190408" y="3878010"/>
          <a:ext cx="684354" cy="684354"/>
        </a:xfrm>
        <a:prstGeom prst="triangl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EAE2B8-998A-409E-839A-74CF77C66A15}">
      <dsp:nvSpPr>
        <dsp:cNvPr id="0" name=""/>
        <dsp:cNvSpPr/>
      </dsp:nvSpPr>
      <dsp:spPr>
        <a:xfrm rot="240000">
          <a:off x="2478894" y="3584756"/>
          <a:ext cx="4107382" cy="28721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4133F-5D3F-41FA-9408-0935FF212C3F}">
      <dsp:nvSpPr>
        <dsp:cNvPr id="0" name=""/>
        <dsp:cNvSpPr/>
      </dsp:nvSpPr>
      <dsp:spPr>
        <a:xfrm rot="240000">
          <a:off x="4899761" y="1922648"/>
          <a:ext cx="1634724" cy="82189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Select flows according to links  bandwidth utilization .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939883" y="1962770"/>
        <a:ext cx="1554480" cy="741654"/>
      </dsp:txXfrm>
    </dsp:sp>
    <dsp:sp modelId="{E5A70D66-A258-48C0-8851-350A81A5B0F8}">
      <dsp:nvSpPr>
        <dsp:cNvPr id="0" name=""/>
        <dsp:cNvSpPr/>
      </dsp:nvSpPr>
      <dsp:spPr>
        <a:xfrm rot="224001">
          <a:off x="4970002" y="1031453"/>
          <a:ext cx="1636632" cy="79461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Offers better Throughput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08792" y="1070243"/>
        <a:ext cx="1559052" cy="717033"/>
      </dsp:txXfrm>
    </dsp:sp>
    <dsp:sp modelId="{116385FC-068E-460B-A923-59D47198F93B}">
      <dsp:nvSpPr>
        <dsp:cNvPr id="0" name=""/>
        <dsp:cNvSpPr/>
      </dsp:nvSpPr>
      <dsp:spPr>
        <a:xfrm rot="240000">
          <a:off x="4874442" y="2889940"/>
          <a:ext cx="1638806" cy="76351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Central Controller Dynamically adjust flows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911714" y="2927212"/>
        <a:ext cx="1564262" cy="688972"/>
      </dsp:txXfrm>
    </dsp:sp>
    <dsp:sp modelId="{1006C6F3-AE5F-46BB-BC98-00B34E3AD799}">
      <dsp:nvSpPr>
        <dsp:cNvPr id="0" name=""/>
        <dsp:cNvSpPr/>
      </dsp:nvSpPr>
      <dsp:spPr>
        <a:xfrm rot="240000">
          <a:off x="2682119" y="1929887"/>
          <a:ext cx="1638806" cy="76351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Lack Of flexibility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19391" y="1967159"/>
        <a:ext cx="1564262" cy="688972"/>
      </dsp:txXfrm>
    </dsp:sp>
    <dsp:sp modelId="{05E0A99B-3B0E-46E0-98CF-493908C854F5}">
      <dsp:nvSpPr>
        <dsp:cNvPr id="0" name=""/>
        <dsp:cNvSpPr/>
      </dsp:nvSpPr>
      <dsp:spPr>
        <a:xfrm rot="240000">
          <a:off x="2607413" y="2724632"/>
          <a:ext cx="1638806" cy="76351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Lack of Dynamic Scheduling Mechanism</a:t>
          </a:r>
          <a:endParaRPr lang="en-US" sz="1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44685" y="2761904"/>
        <a:ext cx="1564262" cy="6889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0.01435</cdr:y>
    </cdr:from>
    <cdr:to>
      <cdr:x>1</cdr:x>
      <cdr:y>1</cdr:y>
    </cdr:to>
    <cdr:pic>
      <cdr:nvPicPr>
        <cdr:cNvPr id="3" name="Picture 2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1724639" y="25836880"/>
          <a:ext cx="8961121" cy="4663440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Picture 1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-4552971" y="0"/>
          <a:ext cx="4572000" cy="2325414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46369"/>
            <a:ext cx="7772400" cy="12740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68040"/>
            <a:ext cx="6400800" cy="15189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63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9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38020"/>
            <a:ext cx="2057400" cy="50713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38020"/>
            <a:ext cx="6019800" cy="50713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3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08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19314"/>
            <a:ext cx="7772400" cy="118046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19152"/>
            <a:ext cx="7772400" cy="130016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06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86841"/>
            <a:ext cx="4038600" cy="39225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86841"/>
            <a:ext cx="4038600" cy="39225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42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0431"/>
            <a:ext cx="4040188" cy="5544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84891"/>
            <a:ext cx="4040188" cy="34244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30431"/>
            <a:ext cx="4041775" cy="5544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84891"/>
            <a:ext cx="4041775" cy="34244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69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42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64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36643"/>
            <a:ext cx="3008313" cy="100711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36644"/>
            <a:ext cx="5111750" cy="507269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243754"/>
            <a:ext cx="3008313" cy="40655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2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160520"/>
            <a:ext cx="5486400" cy="49117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31072"/>
            <a:ext cx="5486400" cy="35661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651693"/>
            <a:ext cx="5486400" cy="6975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15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3802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6841"/>
            <a:ext cx="8229600" cy="3922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508837"/>
            <a:ext cx="21336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B1E6B-E5C5-2449-8ACB-FCCFF0477732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508837"/>
            <a:ext cx="28956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508837"/>
            <a:ext cx="21336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6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hyperlink" Target="NULL" TargetMode="External"/><Relationship Id="rId1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NULL" TargetMode="External"/><Relationship Id="rId9" Type="http://schemas.openxmlformats.org/officeDocument/2006/relationships/hyperlink" Target="NULL" TargetMode="External"/><Relationship Id="rId10" Type="http://schemas.openxmlformats.org/officeDocument/2006/relationships/hyperlink" Target="NUL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-31880"/>
            <a:ext cx="9321800" cy="60062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8225" y="609600"/>
            <a:ext cx="29813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listo MT" pitchFamily="18" charset="0"/>
                <a:cs typeface="Times New Roman" pitchFamily="18" charset="0"/>
              </a:rPr>
              <a:t>A </a:t>
            </a:r>
          </a:p>
          <a:p>
            <a:pPr algn="ctr"/>
            <a:r>
              <a:rPr lang="en-US" sz="1400" dirty="0" smtClean="0">
                <a:latin typeface="Calisto MT" pitchFamily="18" charset="0"/>
                <a:cs typeface="Times New Roman" pitchFamily="18" charset="0"/>
              </a:rPr>
              <a:t>Project </a:t>
            </a:r>
          </a:p>
          <a:p>
            <a:pPr algn="ctr"/>
            <a:r>
              <a:rPr lang="en-US" sz="1400" dirty="0" smtClean="0">
                <a:latin typeface="Calisto MT" pitchFamily="18" charset="0"/>
                <a:cs typeface="Times New Roman" pitchFamily="18" charset="0"/>
              </a:rPr>
              <a:t>by</a:t>
            </a:r>
          </a:p>
          <a:p>
            <a:pPr algn="ctr"/>
            <a:endParaRPr lang="en-US" sz="1400" dirty="0" smtClean="0">
              <a:latin typeface="Calisto MT" pitchFamily="18" charset="0"/>
              <a:cs typeface="Times New Roman" pitchFamily="18" charset="0"/>
            </a:endParaRPr>
          </a:p>
          <a:p>
            <a:pPr algn="ctr"/>
            <a:r>
              <a:rPr lang="en-US" sz="1400" smtClean="0">
                <a:latin typeface="Calisto MT" pitchFamily="18" charset="0"/>
                <a:cs typeface="Times New Roman" pitchFamily="18" charset="0"/>
              </a:rPr>
              <a:t>Dharmesh </a:t>
            </a:r>
            <a:r>
              <a:rPr lang="en-US" sz="1400" dirty="0" err="1">
                <a:latin typeface="Calisto MT" pitchFamily="18" charset="0"/>
                <a:cs typeface="Times New Roman" pitchFamily="18" charset="0"/>
              </a:rPr>
              <a:t>B</a:t>
            </a:r>
            <a:r>
              <a:rPr lang="en-US" sz="1400" dirty="0" err="1" smtClean="0">
                <a:latin typeface="Calisto MT" pitchFamily="18" charset="0"/>
                <a:cs typeface="Times New Roman" pitchFamily="18" charset="0"/>
              </a:rPr>
              <a:t>hnaushali</a:t>
            </a:r>
            <a:endParaRPr lang="en-US" sz="1400" dirty="0">
              <a:latin typeface="Calisto MT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2786" y="4370147"/>
            <a:ext cx="260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listo MT" pitchFamily="18" charset="0"/>
              </a:rPr>
              <a:t>Department of Electrical Engineering</a:t>
            </a:r>
            <a:endParaRPr lang="en-US" sz="1400" dirty="0">
              <a:latin typeface="Calisto MT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38675" y="3693038"/>
            <a:ext cx="4505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Baskerville Old Face" pitchFamily="18" charset="0"/>
              </a:rPr>
              <a:t>Analysis of SDN based ECMP Algorithm for </a:t>
            </a:r>
            <a:r>
              <a:rPr lang="en-US" b="1" dirty="0">
                <a:latin typeface="Baskerville Old Face" pitchFamily="18" charset="0"/>
              </a:rPr>
              <a:t>D</a:t>
            </a:r>
            <a:r>
              <a:rPr lang="en-US" b="1" dirty="0" smtClean="0">
                <a:latin typeface="Baskerville Old Face" pitchFamily="18" charset="0"/>
              </a:rPr>
              <a:t>ata Center Networks</a:t>
            </a:r>
            <a:endParaRPr lang="en-US" b="1" dirty="0">
              <a:latin typeface="Baskerville Old Face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2950" y="2425482"/>
            <a:ext cx="3486150" cy="1060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  <a:latin typeface="Calisto MT" pitchFamily="18" charset="0"/>
              </a:rPr>
              <a:t>Under the guidance of</a:t>
            </a:r>
          </a:p>
          <a:p>
            <a:pPr algn="ctr"/>
            <a:r>
              <a:rPr lang="en-US" sz="1400" dirty="0" smtClean="0">
                <a:solidFill>
                  <a:sysClr val="windowText" lastClr="000000"/>
                </a:solidFill>
                <a:latin typeface="Calisto MT" pitchFamily="18" charset="0"/>
              </a:rPr>
              <a:t> </a:t>
            </a:r>
          </a:p>
          <a:p>
            <a:pPr algn="ctr"/>
            <a:r>
              <a:rPr lang="en-US" sz="1400" dirty="0" smtClean="0">
                <a:solidFill>
                  <a:sysClr val="windowText" lastClr="000000"/>
                </a:solidFill>
                <a:latin typeface="Calisto MT" pitchFamily="18" charset="0"/>
              </a:rPr>
              <a:t>Prof. </a:t>
            </a:r>
            <a:r>
              <a:rPr lang="en-US" sz="1400" dirty="0" err="1" smtClean="0">
                <a:solidFill>
                  <a:sysClr val="windowText" lastClr="000000"/>
                </a:solidFill>
                <a:latin typeface="Calisto MT" pitchFamily="18" charset="0"/>
              </a:rPr>
              <a:t>Balaji</a:t>
            </a:r>
            <a:r>
              <a:rPr lang="en-US" sz="1400" dirty="0" smtClean="0">
                <a:solidFill>
                  <a:sysClr val="windowText" lastClr="000000"/>
                </a:solidFill>
                <a:latin typeface="Calisto MT" pitchFamily="18" charset="0"/>
              </a:rPr>
              <a:t> </a:t>
            </a:r>
            <a:r>
              <a:rPr lang="en-US" sz="1400" dirty="0" err="1" smtClean="0">
                <a:solidFill>
                  <a:sysClr val="windowText" lastClr="000000"/>
                </a:solidFill>
                <a:latin typeface="Calisto MT" pitchFamily="18" charset="0"/>
              </a:rPr>
              <a:t>Venkatraman</a:t>
            </a:r>
            <a:endParaRPr lang="en-US" sz="1400" dirty="0">
              <a:solidFill>
                <a:sysClr val="windowText" lastClr="000000"/>
              </a:solidFill>
              <a:latin typeface="Calisto MT" pitchFamily="18" charset="0"/>
            </a:endParaRPr>
          </a:p>
        </p:txBody>
      </p:sp>
      <p:pic>
        <p:nvPicPr>
          <p:cNvPr id="8" name="Picture 7" descr="SJSU 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3486150"/>
            <a:ext cx="2834886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2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15" y="-23648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3166" y="25203"/>
            <a:ext cx="6897410" cy="578902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 ANALYSIS FOR FAT-TREE AND </a:t>
            </a:r>
            <a:b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FAT TREE BASED SDN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788276"/>
            <a:ext cx="902575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Comparison of ECMP in Fat Tree Architecture and in SDN based Environment </a:t>
            </a:r>
            <a:endParaRPr lang="en-US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751" y="1785002"/>
            <a:ext cx="4519705" cy="27556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5" y="1785002"/>
            <a:ext cx="4320257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9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4972" cy="6093317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06133" y="113905"/>
            <a:ext cx="5698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88775170"/>
              </p:ext>
            </p:extLst>
          </p:nvPr>
        </p:nvGraphicFramePr>
        <p:xfrm>
          <a:off x="0" y="821558"/>
          <a:ext cx="9065171" cy="4562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89020" y="5249968"/>
            <a:ext cx="8946931" cy="70939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coolSlan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SDN based environment is suitable for data center networks.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95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REFERENCES</a:t>
            </a:r>
            <a:endParaRPr lang="en-US" sz="2400" b="1" dirty="0"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5539" y="930167"/>
            <a:ext cx="8805040" cy="4879426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800" dirty="0"/>
              <a:t>Software Defined Networks (EWSDN), 2013 Second European Workshop on, Issue Date: 10-11 Oct. 2013, Written by: Teixeira, J.; </a:t>
            </a:r>
            <a:r>
              <a:rPr lang="en-US" sz="1800" dirty="0" err="1"/>
              <a:t>Antichi</a:t>
            </a:r>
            <a:r>
              <a:rPr lang="en-US" sz="1800" dirty="0"/>
              <a:t>, G.; </a:t>
            </a:r>
            <a:r>
              <a:rPr lang="en-US" sz="1800" dirty="0" err="1"/>
              <a:t>Adami</a:t>
            </a:r>
            <a:r>
              <a:rPr lang="en-US" sz="1800" dirty="0"/>
              <a:t>, D.; Del </a:t>
            </a:r>
            <a:r>
              <a:rPr lang="en-US" sz="1800" dirty="0" err="1"/>
              <a:t>Chiaro</a:t>
            </a:r>
            <a:r>
              <a:rPr lang="en-US" sz="1800" dirty="0"/>
              <a:t>, A.; Giordano, S.; Santos, A.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800" dirty="0"/>
              <a:t>M. Al-Fares, A. </a:t>
            </a:r>
            <a:r>
              <a:rPr lang="en-US" sz="1800" dirty="0" err="1"/>
              <a:t>Loukissas</a:t>
            </a:r>
            <a:r>
              <a:rPr lang="en-US" sz="1800" dirty="0"/>
              <a:t>, and A. </a:t>
            </a:r>
            <a:r>
              <a:rPr lang="en-US" sz="1800" dirty="0" err="1"/>
              <a:t>Vahdat</a:t>
            </a:r>
            <a:r>
              <a:rPr lang="en-US" sz="1800" dirty="0"/>
              <a:t>, ``A scalable, commodity data center network architecture,'' in Proc. ACM SIGCOMM, 2008, pp. 63_74.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800" dirty="0" err="1">
                <a:hlinkClick r:id="rId3" invalidUrl="http://ieeexplore.ieee.org/search/searchresult.jsp?searchWithin=&quot;Authors&quot;:.QT.Hailong Zhang.QT.&amp;newsearch=true"/>
              </a:rPr>
              <a:t>Hailong</a:t>
            </a:r>
            <a:r>
              <a:rPr lang="en-US" sz="1800" dirty="0">
                <a:hlinkClick r:id="rId4" invalidUrl="http://ieeexplore.ieee.org/search/searchresult.jsp?searchWithin=&quot;Authors&quot;:.QT.Hailong Zhang.QT.&amp;newsearch=true"/>
              </a:rPr>
              <a:t> Zhang</a:t>
            </a:r>
            <a:r>
              <a:rPr lang="en-US" sz="1800" dirty="0"/>
              <a:t> School of Information Engineering, Communication University of China, Beijing, China </a:t>
            </a:r>
            <a:r>
              <a:rPr lang="en-US" sz="1800" dirty="0">
                <a:hlinkClick r:id="rId5" invalidUrl="http://ieeexplore.ieee.org/search/searchresult.jsp?searchWithin=&quot;Authors&quot;:.QT.Xiao Guo.QT.&amp;newsearch=true"/>
              </a:rPr>
              <a:t>Xiao </a:t>
            </a:r>
            <a:r>
              <a:rPr lang="en-US" sz="1800" dirty="0" err="1">
                <a:hlinkClick r:id="rId6" invalidUrl="http://ieeexplore.ieee.org/search/searchresult.jsp?searchWithin=&quot;Authors&quot;:.QT.Xiao Guo.QT.&amp;newsearch=true"/>
              </a:rPr>
              <a:t>Guo</a:t>
            </a:r>
            <a:r>
              <a:rPr lang="en-US" sz="1800" dirty="0"/>
              <a:t> ; </a:t>
            </a:r>
            <a:r>
              <a:rPr lang="en-US" sz="1800" dirty="0" err="1">
                <a:hlinkClick r:id="rId7" invalidUrl="http://ieeexplore.ieee.org/search/searchresult.jsp?searchWithin=&quot;Authors&quot;:.QT.Jinyao Yan.QT.&amp;newsearch=true"/>
              </a:rPr>
              <a:t>Jinyao</a:t>
            </a:r>
            <a:r>
              <a:rPr lang="en-US" sz="1800" dirty="0">
                <a:hlinkClick r:id="rId8" invalidUrl="http://ieeexplore.ieee.org/search/searchresult.jsp?searchWithin=&quot;Authors&quot;:.QT.Jinyao Yan.QT.&amp;newsearch=true"/>
              </a:rPr>
              <a:t> Yan</a:t>
            </a:r>
            <a:r>
              <a:rPr lang="en-US" sz="1800" dirty="0"/>
              <a:t> ; </a:t>
            </a:r>
            <a:r>
              <a:rPr lang="en-US" sz="1800" dirty="0">
                <a:hlinkClick r:id="rId9" invalidUrl="http://ieeexplore.ieee.org/search/searchresult.jsp?searchWithin=&quot;Authors&quot;:.QT.Bo Liu.QT.&amp;newsearch=true"/>
              </a:rPr>
              <a:t>Bo Liu</a:t>
            </a:r>
            <a:r>
              <a:rPr lang="en-US" sz="1800" dirty="0"/>
              <a:t> ; </a:t>
            </a:r>
            <a:r>
              <a:rPr lang="en-US" sz="1800" dirty="0" err="1">
                <a:hlinkClick r:id="rId10" invalidUrl="http://ieeexplore.ieee.org/search/searchresult.jsp?searchWithin=&quot;Authors&quot;:.QT.Qianjun Shuai.QT.&amp;newsearch=true"/>
              </a:rPr>
              <a:t>Qianjun</a:t>
            </a:r>
            <a:r>
              <a:rPr lang="en-US" sz="1800" dirty="0">
                <a:hlinkClick r:id="rId11" invalidUrl="http://ieeexplore.ieee.org/search/searchresult.jsp?searchWithin=&quot;Authors&quot;:.QT.Qianjun Shuai.QT.&amp;newsearch=true"/>
              </a:rPr>
              <a:t> </a:t>
            </a:r>
            <a:r>
              <a:rPr lang="en-US" sz="1800" dirty="0" err="1">
                <a:hlinkClick r:id="rId12" invalidUrl="http://ieeexplore.ieee.org/search/searchresult.jsp?searchWithin=&quot;Authors&quot;:.QT.Qianjun Shuai.QT.&amp;newsearch=true"/>
              </a:rPr>
              <a:t>Shuai</a:t>
            </a:r>
            <a:r>
              <a:rPr lang="en-US" sz="1800" dirty="0"/>
              <a:t> - SDN Based ECMP Algorithm for data center networks.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800" dirty="0"/>
              <a:t>Yi-Chi Lei ,</a:t>
            </a:r>
            <a:r>
              <a:rPr lang="en-US" sz="1800" dirty="0" err="1"/>
              <a:t>Kuochen</a:t>
            </a:r>
            <a:r>
              <a:rPr lang="en-US" sz="1800" dirty="0"/>
              <a:t> Wang and Yi- </a:t>
            </a:r>
            <a:r>
              <a:rPr lang="en-US" sz="1800" dirty="0" err="1"/>
              <a:t>Huai</a:t>
            </a:r>
            <a:r>
              <a:rPr lang="en-US" sz="1800" dirty="0"/>
              <a:t> - Hsu ,Department of Computer Science, National </a:t>
            </a:r>
            <a:r>
              <a:rPr lang="en-US" sz="1800" dirty="0" err="1"/>
              <a:t>Chiao</a:t>
            </a:r>
            <a:r>
              <a:rPr lang="en-US" sz="1800" dirty="0"/>
              <a:t> Tung University,  “Multipath Routing in SDN based Datacenter “, </a:t>
            </a:r>
            <a:r>
              <a:rPr lang="en-US" sz="1800" dirty="0" smtClean="0"/>
              <a:t>2015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4865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279400"/>
            <a:ext cx="9144000" cy="56754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78" y="994544"/>
            <a:ext cx="4790244" cy="129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7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8" y="162953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INTRODUCTION</a:t>
            </a:r>
            <a:endParaRPr lang="en-US" sz="2400" b="1" dirty="0"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" y="780393"/>
            <a:ext cx="8674100" cy="492672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200" dirty="0"/>
          </a:p>
          <a:p>
            <a:pPr lvl="1"/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	</a:t>
            </a:r>
            <a:endParaRPr lang="en-US" sz="12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15530616"/>
              </p:ext>
            </p:extLst>
          </p:nvPr>
        </p:nvGraphicFramePr>
        <p:xfrm>
          <a:off x="19029" y="874986"/>
          <a:ext cx="8990964" cy="5068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298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7883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smtClean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12579" y="-110362"/>
            <a:ext cx="6574222" cy="9906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INTRODUCTION 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-439738" y="604105"/>
            <a:ext cx="4040188" cy="55446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Multi-Tier Architecture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5404128" y="604105"/>
            <a:ext cx="4041775" cy="55446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Fat tree Architecture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8" descr="dcn ne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99" y="1158565"/>
            <a:ext cx="4212459" cy="230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4" descr="Fat tre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1158565"/>
            <a:ext cx="4382814" cy="230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998" y="3468532"/>
            <a:ext cx="4512002" cy="247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96302" y="3468532"/>
            <a:ext cx="4248150" cy="2475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532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73166" y="0"/>
            <a:ext cx="6539022" cy="604105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latin typeface="Baskerville Old Face" pitchFamily="18" charset="0"/>
              </a:rPr>
              <a:t>Analysis of SDN based ECMP Algorithm for Data Center Networks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0" y="775971"/>
            <a:ext cx="9124972" cy="328434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KEY COMPONENTS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5641" y="1317029"/>
            <a:ext cx="768333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IPERF-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 CALCULATION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Mininet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iperf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&lt;Source Host Name&gt; &lt;Destination Host Name&gt;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Iperf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testing TCP bandwidth between &lt;Source Host Name&gt; and &lt;Destination Host Name&gt;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PINGALLFULL-DELAY CALCULATION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Mininet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pingallfull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Mininet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SDN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POX Controller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ECMP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Ovs-vsctl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Open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VSwitch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Command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API</a:t>
            </a:r>
          </a:p>
        </p:txBody>
      </p:sp>
    </p:spTree>
    <p:extLst>
      <p:ext uri="{BB962C8B-B14F-4D97-AF65-F5344CB8AC3E}">
        <p14:creationId xmlns:p14="http://schemas.microsoft.com/office/powerpoint/2010/main" val="390186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203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3166" y="25203"/>
            <a:ext cx="6897410" cy="57890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Baskerville Old Face" pitchFamily="18" charset="0"/>
              </a:rPr>
              <a:t>Analysis of SDN based ECMP Algorithm for Data Center Networks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36317" y="738899"/>
            <a:ext cx="4712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 OF TWO EXPERIMENT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4489809"/>
              </p:ext>
            </p:extLst>
          </p:nvPr>
        </p:nvGraphicFramePr>
        <p:xfrm>
          <a:off x="261258" y="1212247"/>
          <a:ext cx="8467106" cy="4559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240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041634" y="113905"/>
            <a:ext cx="6913180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INTRODUCTION: PROGRAM </a:t>
            </a:r>
            <a:r>
              <a:rPr lang="en-US" sz="2400" b="1" smtClean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FLOW &amp; TOOLS</a:t>
            </a:r>
            <a:r>
              <a:rPr lang="en-US" sz="2400" b="1" smtClean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2400" b="1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00" y="1384931"/>
            <a:ext cx="4467849" cy="4267723"/>
          </a:xfrm>
          <a:solidFill>
            <a:schemeClr val="bg1"/>
          </a:solidFill>
        </p:spPr>
      </p:pic>
      <p:sp>
        <p:nvSpPr>
          <p:cNvPr id="16" name="TextBox 15"/>
          <p:cNvSpPr txBox="1"/>
          <p:nvPr/>
        </p:nvSpPr>
        <p:spPr>
          <a:xfrm>
            <a:off x="984250" y="800157"/>
            <a:ext cx="7245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 FLOW OF FIRST AND SECOND EXPERIMENT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1387475"/>
            <a:ext cx="3633850" cy="438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6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15" y="-23648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6814" y="25203"/>
            <a:ext cx="6873762" cy="578902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Baskerville Old Face" pitchFamily="18" charset="0"/>
              </a:rPr>
              <a:t>Analysis of SDN based ECMP Algorithm for Data Center Networks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0262" y="604891"/>
            <a:ext cx="832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 of SDN based ECMP with central controller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6020993"/>
              </p:ext>
            </p:extLst>
          </p:nvPr>
        </p:nvGraphicFramePr>
        <p:xfrm>
          <a:off x="712519" y="1401287"/>
          <a:ext cx="7778338" cy="4025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002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4350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752" y="25203"/>
            <a:ext cx="6936824" cy="57890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5647" y="724338"/>
            <a:ext cx="7574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Results for ECMP in Fat Tree Topology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868" y="1404991"/>
            <a:ext cx="4524497" cy="3698851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141637"/>
              </p:ext>
            </p:extLst>
          </p:nvPr>
        </p:nvGraphicFramePr>
        <p:xfrm>
          <a:off x="457200" y="1387475"/>
          <a:ext cx="3621972" cy="3716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7844"/>
                <a:gridCol w="1246909"/>
                <a:gridCol w="1217219"/>
              </a:tblGrid>
              <a:tr h="732510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chemeClr val="tx1"/>
                          </a:solidFill>
                        </a:rPr>
                        <a:t>FLOW</a:t>
                      </a:r>
                      <a:endParaRPr lang="en-US" sz="1200" b="1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Bandwidth Utilization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6864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4001 –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4009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4002 – 4009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/>
                </a:tc>
              </a:tr>
              <a:tr h="76864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4001-</a:t>
                      </a:r>
                      <a:r>
                        <a:rPr lang="en-US" sz="1200" baseline="0" dirty="0" smtClean="0"/>
                        <a:t>  </a:t>
                      </a:r>
                      <a:r>
                        <a:rPr lang="en-US" sz="1200" dirty="0" smtClean="0"/>
                        <a:t>4010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4002</a:t>
                      </a:r>
                      <a:r>
                        <a:rPr lang="en-US" sz="1200" baseline="0" dirty="0" smtClean="0"/>
                        <a:t> - 4010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/>
                </a:tc>
              </a:tr>
              <a:tr h="76864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4003</a:t>
                      </a:r>
                      <a:r>
                        <a:rPr lang="en-US" sz="1200" baseline="0" dirty="0" smtClean="0"/>
                        <a:t> - 4009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4004 - 4009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 </a:t>
                      </a:r>
                      <a:endParaRPr lang="en-US" sz="1200" dirty="0"/>
                    </a:p>
                  </a:txBody>
                  <a:tcPr/>
                </a:tc>
              </a:tr>
              <a:tr h="67792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4003 - 4010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4004 - 4010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0.1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51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8" y="26256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ton Square </a:t>
            </a:r>
            <a:endParaRPr lang="en-US" sz="1600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2579" y="25203"/>
            <a:ext cx="6857997" cy="617113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0257" y="642316"/>
            <a:ext cx="8324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for SDN based ECMP in Fat Tree topology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7226" y="3756857"/>
            <a:ext cx="3138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Pingallfull from Mininet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042301"/>
              </p:ext>
            </p:extLst>
          </p:nvPr>
        </p:nvGraphicFramePr>
        <p:xfrm>
          <a:off x="213757" y="1308726"/>
          <a:ext cx="3621972" cy="3716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490"/>
                <a:gridCol w="1265491"/>
                <a:gridCol w="1444991"/>
              </a:tblGrid>
              <a:tr h="732510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chemeClr val="tx1"/>
                          </a:solidFill>
                        </a:rPr>
                        <a:t>FLOW</a:t>
                      </a:r>
                      <a:endParaRPr lang="en-US" sz="1200" b="1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Bandwidth Utilization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6864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4001 – 2001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4002 – 2002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/>
                </a:tc>
              </a:tr>
              <a:tr h="76864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2001 – 1001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2002 - 1001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/>
                </a:tc>
              </a:tr>
              <a:tr h="76864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1001</a:t>
                      </a:r>
                      <a:r>
                        <a:rPr lang="en-US" sz="1200" baseline="0" dirty="0" smtClean="0"/>
                        <a:t> – 2005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1001 – 2005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 + 0.4 = 0.8</a:t>
                      </a:r>
                      <a:endParaRPr lang="en-US" sz="1200" dirty="0"/>
                    </a:p>
                  </a:txBody>
                  <a:tcPr/>
                </a:tc>
              </a:tr>
              <a:tr h="67792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2005</a:t>
                      </a:r>
                      <a:r>
                        <a:rPr lang="en-US" sz="1200" baseline="0" dirty="0" smtClean="0"/>
                        <a:t> – 4009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2005 - 4010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165" y="1308726"/>
            <a:ext cx="4889416" cy="37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4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569</Words>
  <Application>Microsoft Macintosh PowerPoint</Application>
  <PresentationFormat>Custom</PresentationFormat>
  <Paragraphs>117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Baskerville Old Face</vt:lpstr>
      <vt:lpstr>Calibri</vt:lpstr>
      <vt:lpstr>Calisto MT</vt:lpstr>
      <vt:lpstr>ＭＳ Ｐゴシック</vt:lpstr>
      <vt:lpstr>Times New Roman</vt:lpstr>
      <vt:lpstr>Wingdings</vt:lpstr>
      <vt:lpstr>Office Theme</vt:lpstr>
      <vt:lpstr>PowerPoint Presentation</vt:lpstr>
      <vt:lpstr>PowerPoint Presentation</vt:lpstr>
      <vt:lpstr>INTRODUCTION </vt:lpstr>
      <vt:lpstr>Analysis of SDN based ECMP Algorithm for Data Center Networks</vt:lpstr>
      <vt:lpstr>Analysis of SDN based ECMP Algorithm for Data Center Networks</vt:lpstr>
      <vt:lpstr>PowerPoint Presentation</vt:lpstr>
      <vt:lpstr>Analysis of SDN based ECMP Algorithm for Data Center Networks</vt:lpstr>
      <vt:lpstr>RESULTS</vt:lpstr>
      <vt:lpstr>RESULTS</vt:lpstr>
      <vt:lpstr>COMPARATIVE ANALYSIS FOR FAT-TREE AND  FAT TREE BASED SDN</vt:lpstr>
      <vt:lpstr>PowerPoint Presentation</vt:lpstr>
      <vt:lpstr>PowerPoint Presentation</vt:lpstr>
      <vt:lpstr>PowerPoint Presentation</vt:lpstr>
    </vt:vector>
  </TitlesOfParts>
  <Company>San Jose State University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 Kim</dc:creator>
  <cp:lastModifiedBy>Dharmesh Bhanushali</cp:lastModifiedBy>
  <cp:revision>121</cp:revision>
  <dcterms:created xsi:type="dcterms:W3CDTF">2014-04-18T16:56:49Z</dcterms:created>
  <dcterms:modified xsi:type="dcterms:W3CDTF">2016-10-11T08:15:04Z</dcterms:modified>
</cp:coreProperties>
</file>